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98" r:id="rId4"/>
    <p:sldId id="288" r:id="rId5"/>
    <p:sldId id="289" r:id="rId6"/>
    <p:sldId id="293" r:id="rId7"/>
    <p:sldId id="290" r:id="rId8"/>
    <p:sldId id="292" r:id="rId9"/>
    <p:sldId id="274" r:id="rId10"/>
    <p:sldId id="258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71" autoAdjust="0"/>
  </p:normalViewPr>
  <p:slideViewPr>
    <p:cSldViewPr>
      <p:cViewPr>
        <p:scale>
          <a:sx n="75" d="100"/>
          <a:sy n="75" d="100"/>
        </p:scale>
        <p:origin x="-126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34B0-7FC5-4A33-A46E-34828582981E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BEF1D-182F-40FD-B5FE-A8E107656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6EF01B-6603-476B-BCA9-CE8431B1EF4B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149501-09AA-47CD-A021-2837BB3528B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uQajzjyT0x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Ijjwoa9lckCFQM4FAodcV8FlQ&amp;url=http://www.tottenhamhotspur.com/news/northumberland-development-project-updated-designs-and-plans-080715/&amp;psig=AFQjCNEIsDw0gaUjH2-HIKT99r_6-63LdQ&amp;ust=14477816418600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  </a:t>
            </a:r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TOTTENHAM HOTSPUR FOUNDATION</a:t>
            </a:r>
            <a:endParaRPr lang="en-GB" sz="44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379397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0" y="2260054"/>
            <a:ext cx="6953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002060"/>
                </a:solidFill>
                <a:latin typeface="Spurs" panose="02000500000000000000" pitchFamily="2" charset="0"/>
              </a:rPr>
              <a:t>CAN YOU GIVE US AN IMAGE/OVERVIEW OF THE DIFFERENT LAYERS IN YOUR ORGANISATIONAL STRUCTURE?</a:t>
            </a:r>
          </a:p>
          <a:p>
            <a:pPr marL="0" indent="0">
              <a:buNone/>
            </a:pPr>
            <a:endParaRPr lang="en-GB" sz="4400" b="1" dirty="0">
              <a:latin typeface="Spurs" panose="02000500000000000000" pitchFamily="2" charset="0"/>
            </a:endParaRPr>
          </a:p>
        </p:txBody>
      </p:sp>
      <p:pic>
        <p:nvPicPr>
          <p:cNvPr id="4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‘LAYER CAKE’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Spurs" panose="02000500000000000000" pitchFamily="2" charset="0"/>
              </a:rPr>
              <a:t>1 	AGENCY PROJECT</a:t>
            </a:r>
          </a:p>
          <a:p>
            <a:r>
              <a:rPr lang="en-GB" sz="3600" dirty="0">
                <a:solidFill>
                  <a:srgbClr val="002060"/>
                </a:solidFill>
                <a:latin typeface="Spurs" panose="02000500000000000000" pitchFamily="2" charset="0"/>
              </a:rPr>
              <a:t>2 	</a:t>
            </a:r>
            <a:r>
              <a:rPr lang="en-GB" sz="3600" dirty="0" smtClean="0">
                <a:solidFill>
                  <a:srgbClr val="002060"/>
                </a:solidFill>
                <a:latin typeface="Spurs" panose="02000500000000000000" pitchFamily="2" charset="0"/>
              </a:rPr>
              <a:t>  SESSION </a:t>
            </a:r>
            <a:r>
              <a:rPr lang="en-GB" sz="3600" dirty="0">
                <a:solidFill>
                  <a:srgbClr val="002060"/>
                </a:solidFill>
                <a:latin typeface="Spurs" panose="02000500000000000000" pitchFamily="2" charset="0"/>
              </a:rPr>
              <a:t>GROUP</a:t>
            </a:r>
          </a:p>
          <a:p>
            <a:r>
              <a:rPr lang="en-GB" sz="3600" dirty="0">
                <a:solidFill>
                  <a:srgbClr val="002060"/>
                </a:solidFill>
                <a:latin typeface="Spurs" panose="02000500000000000000" pitchFamily="2" charset="0"/>
              </a:rPr>
              <a:t>3 	</a:t>
            </a:r>
            <a:r>
              <a:rPr lang="en-GB" sz="3600" dirty="0" smtClean="0">
                <a:solidFill>
                  <a:srgbClr val="002060"/>
                </a:solidFill>
                <a:latin typeface="Spurs" panose="02000500000000000000" pitchFamily="2" charset="0"/>
              </a:rPr>
              <a:t>    SESSION</a:t>
            </a:r>
            <a:endParaRPr lang="en-GB" sz="36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Spurs" panose="02000500000000000000" pitchFamily="2" charset="0"/>
              </a:rPr>
              <a:t>4 	</a:t>
            </a:r>
            <a:r>
              <a:rPr lang="en-GB" sz="3600" dirty="0" smtClean="0">
                <a:solidFill>
                  <a:srgbClr val="002060"/>
                </a:solidFill>
                <a:latin typeface="Spurs" panose="02000500000000000000" pitchFamily="2" charset="0"/>
              </a:rPr>
              <a:t>      PARTICIPANT</a:t>
            </a:r>
            <a:endParaRPr lang="en-GB" sz="36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32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CAN YOU CHANGE YOUR METHODS TO MIRROR THIS WAY OF STRUCTURING YOUR DATA?</a:t>
            </a:r>
            <a:endParaRPr lang="en-GB" sz="44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4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0" y="1052736"/>
            <a:ext cx="7680853" cy="5760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en-GB" sz="4400" kern="0" dirty="0">
                <a:solidFill>
                  <a:srgbClr val="002060"/>
                </a:solidFill>
                <a:latin typeface="Spurs" panose="02000500000000000000" pitchFamily="2" charset="0"/>
                <a:ea typeface="+mn-ea"/>
                <a:cs typeface="+mn-cs"/>
              </a:rPr>
              <a:t>OUTCOME FRAMEWORK</a:t>
            </a:r>
          </a:p>
        </p:txBody>
      </p:sp>
      <p:pic>
        <p:nvPicPr>
          <p:cNvPr id="4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Spurs" panose="02000500000000000000" pitchFamily="2" charset="0"/>
              </a:rPr>
              <a:t>THANK YOU FOR LISTENING!</a:t>
            </a:r>
            <a:endParaRPr lang="en-GB" sz="40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4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FOUNDATION OVERVIEW</a:t>
            </a:r>
            <a:endParaRPr lang="en-GB" sz="44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ESTABLISHED IN 2006</a:t>
            </a:r>
          </a:p>
          <a:p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ETHOS ‘CREATE OPPORTUNITIES THAT CHANGE LIVES’</a:t>
            </a:r>
          </a:p>
          <a:p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5 KEY AREAS OF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EMPLOYMENT AND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COMMUNITY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HEALTH AND WELLBEING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EQUALITIES AND INCLUSION</a:t>
            </a:r>
          </a:p>
          <a:p>
            <a:r>
              <a:rPr lang="en-GB" sz="2200" dirty="0">
                <a:solidFill>
                  <a:srgbClr val="002060"/>
                </a:solidFill>
                <a:latin typeface="Spurs" panose="02000500000000000000" pitchFamily="2" charset="0"/>
              </a:rPr>
              <a:t>129 STAFF </a:t>
            </a:r>
          </a:p>
          <a:p>
            <a:r>
              <a:rPr lang="en-GB" sz="2200" dirty="0">
                <a:solidFill>
                  <a:srgbClr val="002060"/>
                </a:solidFill>
                <a:latin typeface="Spurs" panose="02000500000000000000" pitchFamily="2" charset="0"/>
              </a:rPr>
              <a:t>75 VOLUNTEERS</a:t>
            </a: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WHITE HART LANE STADIUM REGENERATION</a:t>
            </a:r>
            <a:endParaRPr lang="en-GB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910556"/>
            <a:ext cx="6953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ottenhamhotspur.com/uploadedImages/Shared_Assets/Images/News_images/SEASON_15-16/July_2015/July_8/july8_west_aerial_view730.jpg?n=5177&amp;targetTypeID=HighResNews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55997"/>
            <a:ext cx="6953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600200"/>
          </a:xfrm>
        </p:spPr>
        <p:txBody>
          <a:bodyPr/>
          <a:lstStyle/>
          <a:p>
            <a:pPr lvl="1" algn="ctr"/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THE JOURNEY TOWARDS EVIDENCE BASED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49694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VIEWS AMBASSADORS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KEY LEADS ASSIGNED DEPARTMENTS &amp;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FORTNIGHTLY UPDATES TO REVIEW PROGRESS &amp; MONITOR CHANGE IN DIRECTION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THE AIM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MASS DATA COLLECTION THROUGH OUR MONITORING SYSTEM ‘VIEWS’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KEY INFORMATION FOR COACHES TO COLLECT: NAME, GENDER, DOB, POST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SHOWCASING OUR STORY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REAL LIFE EXAMPLES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MEDIA PROFILING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CASE STUDIES (JOJO CLARKE)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lvl="1"/>
            <a:endParaRPr lang="en-GB" sz="3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41" y="260648"/>
            <a:ext cx="8229600" cy="1600200"/>
          </a:xfrm>
        </p:spPr>
        <p:txBody>
          <a:bodyPr/>
          <a:lstStyle/>
          <a:p>
            <a:pPr lvl="1" algn="ctr"/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THE JOURNEY TOWARDS EVIDENCE BASED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7272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PROGRESSION OF DATA COLLECTION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VIEWS AMBASSADORS ROLE CHANGES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GREATER EMPHASIS PLACED ON DETAILED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CHANGE IN REPORTING 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DEPARTMENT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PROJECT LEADS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VIEWS AMBASSADORS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IMPACT REPORT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PRODUCED, REVIEWED &amp; DELAYED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TESTED THE SYSTEM AND WITH THE CHANGES MADE THE REPORT DOUBLED OUR UNIQUE USERS AND OVERALL ROI</a:t>
            </a:r>
            <a:endParaRPr lang="en-GB" sz="22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414700"/>
            <a:ext cx="8229600" cy="2476872"/>
          </a:xfrm>
        </p:spPr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43608" y="3241719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Spurs" panose="02000500000000000000" pitchFamily="2" charset="0"/>
              </a:rPr>
              <a:t>HOW DO WE GET TO THE NEXT LEVEL?</a:t>
            </a: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600200"/>
          </a:xfrm>
        </p:spPr>
        <p:txBody>
          <a:bodyPr/>
          <a:lstStyle/>
          <a:p>
            <a:pPr lvl="1" algn="ctr"/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THE JOURNEY TOWARDS EVIDENCE BASED PRACTICE </a:t>
            </a: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06996" y="1628800"/>
            <a:ext cx="7272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DATA CO-ORDINATOR</a:t>
            </a:r>
            <a:endParaRPr lang="en-GB" sz="20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DIRECT CONTACT WITH PROJECT MANAGERS AND</a:t>
            </a:r>
            <a:b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DEPARTMENT LEADS</a:t>
            </a:r>
            <a:endParaRPr lang="en-GB" sz="20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MORE CONSISTENT FOLLOW 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OUTCOMES LINKED TO MORE ACCURATE REPORTING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OUTLINING PROJECT SPECIFIC TARGETS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PROVIDING COMPELLING EVIDENCE OF THE IMPACT AND VALUE OF THE PROGRAMMES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BENEFITS &amp;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GREATER </a:t>
            </a:r>
            <a:r>
              <a:rPr lang="en-GB" sz="2000" dirty="0">
                <a:solidFill>
                  <a:srgbClr val="002060"/>
                </a:solidFill>
                <a:latin typeface="Spurs" panose="02000500000000000000" pitchFamily="2" charset="0"/>
              </a:rPr>
              <a:t>ATTENTION TO DETAIL TO COLLECT </a:t>
            </a: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ALL </a:t>
            </a:r>
            <a:r>
              <a:rPr lang="en-GB" sz="2000" dirty="0">
                <a:solidFill>
                  <a:srgbClr val="002060"/>
                </a:solidFill>
                <a:latin typeface="Spurs" panose="02000500000000000000" pitchFamily="2" charset="0"/>
              </a:rPr>
              <a:t>DEPARTMENTS ARE STREAMLINED TO GATHER </a:t>
            </a: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HAVING </a:t>
            </a:r>
            <a:r>
              <a:rPr lang="en-GB" sz="2000" dirty="0">
                <a:solidFill>
                  <a:srgbClr val="002060"/>
                </a:solidFill>
                <a:latin typeface="Spurs" panose="02000500000000000000" pitchFamily="2" charset="0"/>
              </a:rPr>
              <a:t>ONE FOCAL POINT TO ELIMINATE ISSUES/PROVIDE </a:t>
            </a:r>
            <a:r>
              <a:rPr lang="en-GB" sz="2000" dirty="0" smtClean="0">
                <a:solidFill>
                  <a:srgbClr val="002060"/>
                </a:solidFill>
                <a:latin typeface="Spurs" panose="02000500000000000000" pitchFamily="2" charset="0"/>
              </a:rPr>
              <a:t>SUPPORT</a:t>
            </a:r>
            <a:endParaRPr lang="en-GB" sz="20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lvl="1"/>
            <a:endParaRPr lang="en-GB" sz="24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lvl="1"/>
            <a:endParaRPr lang="en-GB" dirty="0" smtClean="0"/>
          </a:p>
          <a:p>
            <a:endParaRPr lang="en-GB" sz="32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856" y="260648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/>
            <a:r>
              <a:rPr lang="en-GB" sz="4400" kern="0" dirty="0" smtClean="0">
                <a:solidFill>
                  <a:srgbClr val="002060"/>
                </a:solidFill>
                <a:latin typeface="Spurs" panose="02000500000000000000" pitchFamily="2" charset="0"/>
              </a:rPr>
              <a:t>THE JOURNEY TOWARDS EVIDENCE BASED PRACTICE </a:t>
            </a: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GB" sz="4400" dirty="0" smtClean="0">
                <a:solidFill>
                  <a:srgbClr val="002060"/>
                </a:solidFill>
                <a:latin typeface="Spurs" panose="02000500000000000000" pitchFamily="2" charset="0"/>
              </a:rPr>
              <a:t>MAIN AUDIENCE</a:t>
            </a:r>
            <a:endParaRPr lang="en-GB" sz="4400" dirty="0" smtClean="0">
              <a:solidFill>
                <a:srgbClr val="FF0000"/>
              </a:solidFill>
              <a:latin typeface="Spurs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solidFill>
                <a:srgbClr val="002060"/>
              </a:solidFill>
            </a:endParaRPr>
          </a:p>
          <a:p>
            <a:pPr lvl="1"/>
            <a:endParaRPr lang="en-GB" sz="1000" dirty="0">
              <a:solidFill>
                <a:srgbClr val="002060"/>
              </a:solidFill>
            </a:endParaRPr>
          </a:p>
          <a:p>
            <a:pPr lvl="1"/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4077072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1553299"/>
            <a:ext cx="727280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en-GB" sz="2200" u="sng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200" u="sng" dirty="0" smtClean="0">
                <a:solidFill>
                  <a:srgbClr val="002060"/>
                </a:solidFill>
                <a:latin typeface="Spurs" panose="02000500000000000000" pitchFamily="2" charset="0"/>
              </a:rPr>
              <a:t>BOARD OF DIRECTORS</a:t>
            </a:r>
          </a:p>
          <a:p>
            <a:endParaRPr lang="en-GB" sz="2200" u="sng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200" u="sng" dirty="0">
                <a:solidFill>
                  <a:srgbClr val="002060"/>
                </a:solidFill>
                <a:latin typeface="Spurs" panose="02000500000000000000" pitchFamily="2" charset="0"/>
              </a:rPr>
              <a:t>GOVERNMENTS</a:t>
            </a:r>
            <a:r>
              <a:rPr lang="en-GB" sz="2200" dirty="0">
                <a:solidFill>
                  <a:srgbClr val="002060"/>
                </a:solidFill>
                <a:latin typeface="Spurs" panose="02000500000000000000" pitchFamily="2" charset="0"/>
              </a:rPr>
              <a:t> (IMPACT</a:t>
            </a: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)</a:t>
            </a:r>
          </a:p>
          <a:p>
            <a:endParaRPr lang="en-GB" sz="22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200" u="sng" dirty="0">
                <a:solidFill>
                  <a:srgbClr val="002060"/>
                </a:solidFill>
                <a:latin typeface="Spurs" panose="02000500000000000000" pitchFamily="2" charset="0"/>
              </a:rPr>
              <a:t>FUNDERS</a:t>
            </a:r>
            <a:r>
              <a:rPr lang="en-GB" sz="2200" dirty="0">
                <a:solidFill>
                  <a:srgbClr val="002060"/>
                </a:solidFill>
                <a:latin typeface="Spurs" panose="02000500000000000000" pitchFamily="2" charset="0"/>
              </a:rPr>
              <a:t> (KEY FINANCIAL </a:t>
            </a: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BACKERS, PAYMENT BY RESULT CONTRACTS)</a:t>
            </a:r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22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200" u="sng" dirty="0">
                <a:solidFill>
                  <a:srgbClr val="002060"/>
                </a:solidFill>
                <a:latin typeface="Spurs" panose="02000500000000000000" pitchFamily="2" charset="0"/>
              </a:rPr>
              <a:t>INTERNAL STAFF</a:t>
            </a:r>
            <a:r>
              <a:rPr lang="en-GB" sz="2200" dirty="0">
                <a:solidFill>
                  <a:srgbClr val="002060"/>
                </a:solidFill>
                <a:latin typeface="Spurs" panose="02000500000000000000" pitchFamily="2" charset="0"/>
              </a:rPr>
              <a:t> (FUTURE BID WRITING, SUPPORTING DOCUMENTS</a:t>
            </a: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)</a:t>
            </a:r>
          </a:p>
          <a:p>
            <a:endParaRPr lang="en-GB" sz="22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200" u="sng" dirty="0" smtClean="0">
                <a:solidFill>
                  <a:srgbClr val="002060"/>
                </a:solidFill>
                <a:latin typeface="Spurs" panose="02000500000000000000" pitchFamily="2" charset="0"/>
              </a:rPr>
              <a:t>PARTICIPANTS</a:t>
            </a: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 (FOR FUTURE INFORMATION</a:t>
            </a:r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GB" sz="2200" dirty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Spurs" panose="02000500000000000000" pitchFamily="2" charset="0"/>
              </a:rPr>
              <a:t>* STADIUM REGENERATION</a:t>
            </a:r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2200" dirty="0" smtClean="0">
              <a:solidFill>
                <a:srgbClr val="002060"/>
              </a:solidFill>
              <a:latin typeface="Spurs" panose="02000500000000000000" pitchFamily="2" charset="0"/>
            </a:endParaRPr>
          </a:p>
          <a:p>
            <a:endParaRPr lang="en-GB" sz="3200" dirty="0">
              <a:solidFill>
                <a:srgbClr val="002060"/>
              </a:solidFill>
              <a:latin typeface="Spurs" panose="02000500000000000000" pitchFamily="2" charset="0"/>
            </a:endParaRPr>
          </a:p>
        </p:txBody>
      </p:sp>
      <p:pic>
        <p:nvPicPr>
          <p:cNvPr id="6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200" dirty="0">
                <a:solidFill>
                  <a:srgbClr val="002060"/>
                </a:solidFill>
              </a:rPr>
              <a:t/>
            </a:r>
            <a:br>
              <a:rPr lang="en-GB" sz="3200" dirty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3600" dirty="0" smtClean="0">
                <a:solidFill>
                  <a:srgbClr val="002060"/>
                </a:solidFill>
                <a:latin typeface="Spurs" panose="02000506020000020000" pitchFamily="2" charset="0"/>
              </a:rPr>
              <a:t>WHAT HAS THE FOUNDATION LEARNT &amp; WHAT DO WE NOW DO DIFFERENTLY</a:t>
            </a:r>
            <a:endParaRPr lang="en-GB" sz="3600" dirty="0">
              <a:solidFill>
                <a:srgbClr val="002060"/>
              </a:solidFill>
              <a:latin typeface="Spurs" panose="0200050602000002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8000" u="sng" dirty="0" smtClean="0">
                <a:solidFill>
                  <a:srgbClr val="002060"/>
                </a:solidFill>
                <a:latin typeface="Spurs" panose="02000506020000020000" pitchFamily="2" charset="0"/>
              </a:rPr>
              <a:t>IMPACT OF VIEWS TO TELL A STORY</a:t>
            </a:r>
          </a:p>
          <a:p>
            <a:pPr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GREATER RESPONSIBILITY IS PLACED ONTO DEPARTMENT MANAGERS AND PROJECT LEADS</a:t>
            </a:r>
          </a:p>
          <a:p>
            <a:pPr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HOW CAN WE REGULARLY SHOWCASE WHAT WE DO?</a:t>
            </a:r>
          </a:p>
          <a:p>
            <a:pPr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ACCURATELY COMMUNICATE TO KEY STAKEHOLDERS</a:t>
            </a:r>
          </a:p>
          <a:p>
            <a:pPr marL="1200150" indent="-1143000"/>
            <a:endParaRPr lang="en-GB" sz="8000" dirty="0" smtClean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marL="361950" indent="-304800"/>
            <a:r>
              <a:rPr lang="en-GB" sz="8000" u="sng" dirty="0" smtClean="0">
                <a:solidFill>
                  <a:srgbClr val="002060"/>
                </a:solidFill>
                <a:latin typeface="Spurs" panose="02000506020000020000" pitchFamily="2" charset="0"/>
              </a:rPr>
              <a:t>MANAGING EMPLOYEES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PERFORMANCE MANAGEMENT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STAFF APPRAISALS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OPERATING SYSTEMS (RECRUITMENT, RETENTION, ANNUAL LEAVE, SICKNESS)</a:t>
            </a:r>
          </a:p>
          <a:p>
            <a:pPr marL="1657350" lvl="1" indent="-1143000">
              <a:buFont typeface="Arial" panose="020B0604020202020204" pitchFamily="34" charset="0"/>
              <a:buChar char="•"/>
            </a:pPr>
            <a:endParaRPr lang="en-GB" sz="8000" dirty="0" smtClean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marL="361950" indent="-304800"/>
            <a:r>
              <a:rPr lang="en-GB" sz="8000" u="sng" dirty="0" smtClean="0">
                <a:solidFill>
                  <a:srgbClr val="002060"/>
                </a:solidFill>
                <a:latin typeface="Spurs" panose="02000506020000020000" pitchFamily="2" charset="0"/>
              </a:rPr>
              <a:t>REPORTING PROCESSES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ONE KEY POINT OF CONTACT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REPORTING TIMELINES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MANAGING RESULTS/FEEDBACK</a:t>
            </a:r>
          </a:p>
          <a:p>
            <a:pPr marL="714375" lvl="1" indent="-200025">
              <a:buFont typeface="Arial" panose="020B0604020202020204" pitchFamily="34" charset="0"/>
              <a:buChar char="•"/>
            </a:pPr>
            <a:r>
              <a:rPr lang="en-GB" sz="8000" dirty="0" smtClean="0">
                <a:solidFill>
                  <a:srgbClr val="002060"/>
                </a:solidFill>
                <a:latin typeface="Spurs" panose="02000506020000020000" pitchFamily="2" charset="0"/>
              </a:rPr>
              <a:t>MAINTAIN TARGETS &amp; OUTCOMES</a:t>
            </a:r>
          </a:p>
          <a:p>
            <a:pPr marL="800100" lvl="1"/>
            <a:endParaRPr lang="en-GB" sz="3800" dirty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marL="400050"/>
            <a:endParaRPr lang="en-GB" sz="4600" dirty="0" smtClean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marL="800100" lvl="1"/>
            <a:endParaRPr lang="en-GB" dirty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marL="400050"/>
            <a:endParaRPr lang="en-GB" dirty="0" smtClean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 lvl="1"/>
            <a:endParaRPr lang="en-GB" dirty="0" smtClean="0">
              <a:solidFill>
                <a:srgbClr val="002060"/>
              </a:solidFill>
              <a:latin typeface="Spurs" panose="02000506020000020000" pitchFamily="2" charset="0"/>
            </a:endParaRPr>
          </a:p>
          <a:p>
            <a:pPr>
              <a:buFont typeface="Wingdings"/>
              <a:buChar char="à"/>
            </a:pPr>
            <a:endParaRPr lang="en-GB" sz="9600" dirty="0">
              <a:solidFill>
                <a:srgbClr val="002060"/>
              </a:solidFill>
              <a:latin typeface="Spurs" panose="02000506020000020000" pitchFamily="2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GB" sz="14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GB" sz="14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Chrisa\AppData\Local\Microsoft\Windows\Temporary Internet Files\Content.Outlook\LPJWBKBQ\THS_BADGE_FOUNDATIO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81693"/>
            <a:ext cx="1046022" cy="17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1430</TotalTime>
  <Words>335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  TOTTENHAM HOTSPUR FOUNDATION</vt:lpstr>
      <vt:lpstr>FOUNDATION OVERVIEW</vt:lpstr>
      <vt:lpstr>WHITE HART LANE STADIUM REGENERATION</vt:lpstr>
      <vt:lpstr>THE JOURNEY TOWARDS EVIDENCE BASED PRACTICE </vt:lpstr>
      <vt:lpstr>THE JOURNEY TOWARDS EVIDENCE BASED PRACTICE </vt:lpstr>
      <vt:lpstr>THE JOURNEY TOWARDS EVIDENCE BASED PRACTICE </vt:lpstr>
      <vt:lpstr>PowerPoint Presentation</vt:lpstr>
      <vt:lpstr>MAIN AUDIENCE</vt:lpstr>
      <vt:lpstr>    WHAT HAS THE FOUNDATION LEARNT &amp; WHAT DO WE NOW DO DIFFERENTLY</vt:lpstr>
      <vt:lpstr>PowerPoint Presentation</vt:lpstr>
      <vt:lpstr>‘LAYER CAKE’</vt:lpstr>
      <vt:lpstr>PowerPoint Presentation</vt:lpstr>
      <vt:lpstr>OUTCOME FRAMEWORK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Conference</dc:title>
  <dc:creator>Niels Cleeren</dc:creator>
  <cp:lastModifiedBy>Niels Cleeren</cp:lastModifiedBy>
  <cp:revision>59</cp:revision>
  <dcterms:created xsi:type="dcterms:W3CDTF">2015-11-12T08:44:21Z</dcterms:created>
  <dcterms:modified xsi:type="dcterms:W3CDTF">2015-11-17T17:28:34Z</dcterms:modified>
</cp:coreProperties>
</file>